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67" d="100"/>
          <a:sy n="67" d="100"/>
        </p:scale>
        <p:origin x="644" y="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eg>
</file>

<file path=ppt/media/image11.png>
</file>

<file path=ppt/media/image2.png>
</file>

<file path=ppt/media/image3.svg>
</file>

<file path=ppt/media/image4.png>
</file>

<file path=ppt/media/image5.svg>
</file>

<file path=ppt/media/image6.png>
</file>

<file path=ppt/media/image7.svg>
</file>

<file path=ppt/media/image8.jp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761999"/>
            <a:ext cx="9141619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9270263" y="761999"/>
            <a:ext cx="2925318" cy="5334001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69848" y="1298448"/>
            <a:ext cx="7315200" cy="3255264"/>
          </a:xfrm>
        </p:spPr>
        <p:txBody>
          <a:bodyPr anchor="b">
            <a:normAutofit/>
          </a:bodyPr>
          <a:lstStyle>
            <a:lvl1pPr algn="l">
              <a:defRPr sz="5900" spc="-100" baseline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15" y="4670246"/>
            <a:ext cx="7315200" cy="914400"/>
          </a:xfrm>
        </p:spPr>
        <p:txBody>
          <a:bodyPr anchor="t">
            <a:normAutofit/>
          </a:bodyPr>
          <a:lstStyle>
            <a:lvl1pPr marL="0" indent="0" algn="l">
              <a:buNone/>
              <a:defRPr sz="2200" cap="none" spc="0" baseline="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C8CF28-7F11-41D6-A789-DF42FEA29F84}" type="datetimeFigureOut">
              <a:rPr lang="en-IN" smtClean="0"/>
              <a:t>04-11-2023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F04187-D08D-4CFF-96FF-EE04A78A9C8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105842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C8CF28-7F11-41D6-A789-DF42FEA29F84}" type="datetimeFigureOut">
              <a:rPr lang="en-IN" smtClean="0"/>
              <a:t>04-11-2023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F04187-D08D-4CFF-96FF-EE04A78A9C8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82924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81000" y="990600"/>
            <a:ext cx="2819400" cy="49530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867912" y="868680"/>
            <a:ext cx="7315200" cy="512064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C8CF28-7F11-41D6-A789-DF42FEA29F84}" type="datetimeFigureOut">
              <a:rPr lang="en-IN" smtClean="0"/>
              <a:t>04-11-2023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F04187-D08D-4CFF-96FF-EE04A78A9C8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338557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C8CF28-7F11-41D6-A789-DF42FEA29F84}" type="datetimeFigureOut">
              <a:rPr lang="en-IN" smtClean="0"/>
              <a:t>04-11-2023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F04187-D08D-4CFF-96FF-EE04A78A9C8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222291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67912" y="1298448"/>
            <a:ext cx="7315200" cy="3255264"/>
          </a:xfrm>
        </p:spPr>
        <p:txBody>
          <a:bodyPr anchor="b">
            <a:normAutofit/>
          </a:bodyPr>
          <a:lstStyle>
            <a:lvl1pPr>
              <a:defRPr sz="5900" b="0" spc="-1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86200" y="4672584"/>
            <a:ext cx="7315200" cy="914400"/>
          </a:xfrm>
        </p:spPr>
        <p:txBody>
          <a:bodyPr anchor="t">
            <a:normAutofit/>
          </a:bodyPr>
          <a:lstStyle>
            <a:lvl1pPr marL="0" indent="0">
              <a:buNone/>
              <a:defRPr sz="2200" cap="none" spc="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C8CF28-7F11-41D6-A789-DF42FEA29F84}" type="datetimeFigureOut">
              <a:rPr lang="en-IN" smtClean="0"/>
              <a:t>04-11-2023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F04187-D08D-4CFF-96FF-EE04A78A9C8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6091691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867912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818120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C8CF28-7F11-41D6-A789-DF42FEA29F84}" type="datetimeFigureOut">
              <a:rPr lang="en-IN" smtClean="0"/>
              <a:t>04-11-2023</a:t>
            </a:fld>
            <a:endParaRPr lang="en-IN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F04187-D08D-4CFF-96FF-EE04A78A9C8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2190953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7912" y="1023586"/>
            <a:ext cx="3474720" cy="8077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867912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818463" y="1023586"/>
            <a:ext cx="3474720" cy="813171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818463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C8CF28-7F11-41D6-A789-DF42FEA29F84}" type="datetimeFigureOut">
              <a:rPr lang="en-IN" smtClean="0"/>
              <a:t>04-11-2023</a:t>
            </a:fld>
            <a:endParaRPr lang="en-IN"/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F04187-D08D-4CFF-96FF-EE04A78A9C8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5971308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C8CF28-7F11-41D6-A789-DF42FEA29F84}" type="datetimeFigureOut">
              <a:rPr lang="en-IN" smtClean="0"/>
              <a:t>04-11-2023</a:t>
            </a:fld>
            <a:endParaRPr lang="en-IN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F04187-D08D-4CFF-96FF-EE04A78A9C8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043802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C8CF28-7F11-41D6-A789-DF42FEA29F84}" type="datetimeFigureOut">
              <a:rPr lang="en-IN" smtClean="0"/>
              <a:t>04-11-2023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F04187-D08D-4CFF-96FF-EE04A78A9C8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5165505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67912" y="868680"/>
            <a:ext cx="731520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4176"/>
            <a:ext cx="2834640" cy="232199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C8CF28-7F11-41D6-A789-DF42FEA29F84}" type="datetimeFigureOut">
              <a:rPr lang="en-IN" smtClean="0"/>
              <a:t>04-11-2023</a:t>
            </a:fld>
            <a:endParaRPr lang="en-IN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F04187-D08D-4CFF-96FF-EE04A78A9C8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582136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570644" y="767419"/>
            <a:ext cx="8115230" cy="5330952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3008"/>
            <a:ext cx="2834640" cy="2322576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C8CF28-7F11-41D6-A789-DF42FEA29F84}" type="datetimeFigureOut">
              <a:rPr lang="en-IN" smtClean="0"/>
              <a:t>04-11-2023</a:t>
            </a:fld>
            <a:endParaRPr lang="en-IN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3499101" y="6356350"/>
            <a:ext cx="5911517" cy="365125"/>
          </a:xfrm>
        </p:spPr>
        <p:txBody>
          <a:bodyPr/>
          <a:lstStyle/>
          <a:p>
            <a:endParaRPr lang="en-IN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F04187-D08D-4CFF-96FF-EE04A78A9C8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644670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758952"/>
            <a:ext cx="3443590" cy="53309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2919" y="1123837"/>
            <a:ext cx="2947482" cy="46011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8" name="Rectangle 37"/>
          <p:cNvSpPr/>
          <p:nvPr/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9268" y="864108"/>
            <a:ext cx="7315200" cy="51206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62465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1DC8CF28-7F11-41D6-A789-DF42FEA29F84}" type="datetimeFigureOut">
              <a:rPr lang="en-IN" smtClean="0"/>
              <a:t>04-11-2023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869268" y="6356350"/>
            <a:ext cx="591151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34135" y="6356350"/>
            <a:ext cx="153092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>
                <a:solidFill>
                  <a:schemeClr val="accent1"/>
                </a:solidFill>
              </a:defRPr>
            </a:lvl1pPr>
          </a:lstStyle>
          <a:p>
            <a:fld id="{8BF04187-D08D-4CFF-96FF-EE04A78A9C8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596098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9" r:id="rId1"/>
    <p:sldLayoutId id="2147483680" r:id="rId2"/>
    <p:sldLayoutId id="2147483681" r:id="rId3"/>
    <p:sldLayoutId id="2147483682" r:id="rId4"/>
    <p:sldLayoutId id="2147483683" r:id="rId5"/>
    <p:sldLayoutId id="2147483684" r:id="rId6"/>
    <p:sldLayoutId id="2147483685" r:id="rId7"/>
    <p:sldLayoutId id="2147483686" r:id="rId8"/>
    <p:sldLayoutId id="2147483687" r:id="rId9"/>
    <p:sldLayoutId id="2147483688" r:id="rId10"/>
    <p:sldLayoutId id="214748368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spc="-60" baseline="0">
          <a:solidFill>
            <a:srgbClr val="FFFFFF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buClr>
          <a:schemeClr val="accent1"/>
        </a:buClr>
        <a:buFont typeface="Wingdings 2" pitchFamily="18" charset="2"/>
        <a:buChar char="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6858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11430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6002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20574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7" Type="http://schemas.openxmlformats.org/officeDocument/2006/relationships/image" Target="../media/image7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sv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commons.wikimedia.org/wiki/File:2012_Ferrari_458_Spider_HT_front.jpg" TargetMode="External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sv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D1FA45-06B2-4909-3B76-3A2CB7A609E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07848" y="1012698"/>
            <a:ext cx="7315200" cy="3255264"/>
          </a:xfrm>
        </p:spPr>
        <p:txBody>
          <a:bodyPr>
            <a:normAutofit/>
          </a:bodyPr>
          <a:lstStyle/>
          <a:p>
            <a:pPr algn="l"/>
            <a:r>
              <a:rPr lang="en-US" sz="4000" b="0" i="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Extracting valuable knowledge from Axon's data on car sales.</a:t>
            </a:r>
            <a:endParaRPr lang="en-IN" sz="40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026" name="Picture 2" descr="Axon Automotive Logo Color Palette | Logo color schemes ...">
            <a:extLst>
              <a:ext uri="{FF2B5EF4-FFF2-40B4-BE49-F238E27FC236}">
                <a16:creationId xmlns:a16="http://schemas.microsoft.com/office/drawing/2014/main" id="{AD74CBA8-2993-A0D2-C7B2-8EDD98AE84B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3875" y="1304977"/>
            <a:ext cx="1524000" cy="14161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4661694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C1F8E2-43B9-9862-78B0-DA5900C043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Upcoming steps</a:t>
            </a:r>
            <a:endParaRPr lang="en-IN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617A568-C3DF-267A-6D16-E128392719E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790950" y="1209562"/>
            <a:ext cx="7581899" cy="4876913"/>
          </a:xfrm>
        </p:spPr>
      </p:pic>
    </p:spTree>
    <p:extLst>
      <p:ext uri="{BB962C8B-B14F-4D97-AF65-F5344CB8AC3E}">
        <p14:creationId xmlns:p14="http://schemas.microsoft.com/office/powerpoint/2010/main" val="37900686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FB2314-EDE0-7EF2-DB52-D6E92B3D99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Sales team</a:t>
            </a:r>
            <a:br>
              <a:rPr lang="en-US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helping company to reach goals</a:t>
            </a:r>
            <a:endParaRPr lang="en-IN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BB27986-5B13-AA66-45D0-D817B9CD79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71887" y="654966"/>
            <a:ext cx="7358063" cy="57172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97766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A69A5C-522D-10A6-B297-6FB20DF35D5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6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Thank you</a:t>
            </a:r>
            <a:endParaRPr lang="en-IN" sz="66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6765333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6DD429-93FA-2296-E5CF-EFF12D7197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1969" y="-66788"/>
            <a:ext cx="2947482" cy="4601183"/>
          </a:xfrm>
        </p:spPr>
        <p:txBody>
          <a:bodyPr>
            <a:normAutofit/>
          </a:bodyPr>
          <a:lstStyle/>
          <a:p>
            <a:r>
              <a:rPr lang="en-IN" sz="4000" b="1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Agenda</a:t>
            </a:r>
            <a:endParaRPr lang="en-IN" sz="4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C2936C-8089-81A0-9996-130029AF4E5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l">
              <a:buFont typeface="+mj-lt"/>
              <a:buAutoNum type="arabicPeriod"/>
            </a:pPr>
            <a:r>
              <a:rPr lang="en-US" sz="2800" b="0" i="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Achievements and Notable Events</a:t>
            </a:r>
          </a:p>
          <a:p>
            <a:pPr algn="l">
              <a:buFont typeface="+mj-lt"/>
              <a:buAutoNum type="arabicPeriod"/>
            </a:pPr>
            <a:r>
              <a:rPr lang="en-US" sz="2800" b="0" i="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Overview of Sales Operations</a:t>
            </a:r>
          </a:p>
          <a:p>
            <a:pPr algn="l">
              <a:buFont typeface="+mj-lt"/>
              <a:buAutoNum type="arabicPeriod"/>
            </a:pPr>
            <a:r>
              <a:rPr lang="en-US" sz="2800" b="0" i="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Synopsis of Key Performance Metrics</a:t>
            </a:r>
          </a:p>
          <a:p>
            <a:pPr algn="l">
              <a:buFont typeface="+mj-lt"/>
              <a:buAutoNum type="arabicPeriod"/>
            </a:pPr>
            <a:r>
              <a:rPr lang="en-US" sz="2800" b="0" i="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Fresh Sales Targets</a:t>
            </a:r>
          </a:p>
          <a:p>
            <a:pPr marL="0" indent="0">
              <a:buNone/>
            </a:pPr>
            <a:endParaRPr lang="en-IN" sz="28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1905285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BA45B1-4972-709C-4F32-5D1E07ACD4D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US" sz="2400" b="0" i="0" u="none" strike="noStrike" baseline="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400" b="1" i="0" u="none" strike="noStrike" baseline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We gained 74 new customers. </a:t>
            </a:r>
          </a:p>
          <a:p>
            <a:r>
              <a:rPr lang="en-US" sz="2400" b="1" i="0" u="none" strike="noStrike" baseline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We have 39 repeat customers. </a:t>
            </a:r>
          </a:p>
          <a:p>
            <a:r>
              <a:rPr lang="en-US" sz="2400" b="1" i="0" u="none" strike="noStrike" baseline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1992 Ferrari 360 Spider red is top performing product</a:t>
            </a:r>
          </a:p>
        </p:txBody>
      </p:sp>
      <p:pic>
        <p:nvPicPr>
          <p:cNvPr id="6" name="Graphic 5" descr="User">
            <a:extLst>
              <a:ext uri="{FF2B5EF4-FFF2-40B4-BE49-F238E27FC236}">
                <a16:creationId xmlns:a16="http://schemas.microsoft.com/office/drawing/2014/main" id="{B5AE63A9-129C-3D42-9B2F-CADB900D9A4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980408" y="2231231"/>
            <a:ext cx="914400" cy="914400"/>
          </a:xfrm>
          <a:prstGeom prst="rect">
            <a:avLst/>
          </a:prstGeom>
        </p:spPr>
      </p:pic>
      <p:pic>
        <p:nvPicPr>
          <p:cNvPr id="8" name="Graphic 7" descr="Car">
            <a:extLst>
              <a:ext uri="{FF2B5EF4-FFF2-40B4-BE49-F238E27FC236}">
                <a16:creationId xmlns:a16="http://schemas.microsoft.com/office/drawing/2014/main" id="{F2232DCD-8C3B-8830-4588-EB6C77AA91D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2063885" y="3833669"/>
            <a:ext cx="914400" cy="914400"/>
          </a:xfrm>
          <a:prstGeom prst="rect">
            <a:avLst/>
          </a:prstGeom>
        </p:spPr>
      </p:pic>
      <p:pic>
        <p:nvPicPr>
          <p:cNvPr id="10" name="Graphic 9" descr="Repeat">
            <a:extLst>
              <a:ext uri="{FF2B5EF4-FFF2-40B4-BE49-F238E27FC236}">
                <a16:creationId xmlns:a16="http://schemas.microsoft.com/office/drawing/2014/main" id="{78D0A78C-2B04-0A3B-7833-FC7FCC9DCCB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2088094" y="3138064"/>
            <a:ext cx="746653" cy="746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78835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69FC21-2D22-7495-B83A-7B0274429E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0" i="0" dirty="0">
                <a:solidFill>
                  <a:schemeClr val="tx1"/>
                </a:solidFill>
                <a:effectLst/>
                <a:latin typeface="Söhne"/>
              </a:rPr>
              <a:t>Overview of Sales Operations</a:t>
            </a:r>
            <a:br>
              <a:rPr lang="en-US" b="0" i="0" dirty="0">
                <a:solidFill>
                  <a:schemeClr val="tx1"/>
                </a:solidFill>
                <a:effectLst/>
                <a:latin typeface="Söhne"/>
              </a:rPr>
            </a:br>
            <a:endParaRPr lang="en-IN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F1659E6-6153-3697-2B84-1D077849C18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3505200" y="752475"/>
            <a:ext cx="8686800" cy="533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203203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BA147D-5387-2C59-0A97-1D100C46996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IN" sz="2400" b="1" i="0" u="none" strike="noStrike" baseline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Sales Performance by Country</a:t>
            </a:r>
          </a:p>
          <a:p>
            <a:pPr marL="0" indent="0">
              <a:buNone/>
            </a:pPr>
            <a:r>
              <a:rPr lang="en-US" sz="2400" i="0" u="none" strike="noStrike" baseline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USA has highest total sales of $835.45K followed by  </a:t>
            </a:r>
            <a:r>
              <a:rPr lang="en-IN" sz="2400" i="0" u="none" strike="noStrike" baseline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$260.93K of Spain</a:t>
            </a:r>
          </a:p>
          <a:p>
            <a:r>
              <a:rPr lang="en-IN" sz="2400" b="1" i="0" u="none" strike="noStrike" baseline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Sales Growth Rate Analysis</a:t>
            </a:r>
          </a:p>
          <a:p>
            <a:pPr marL="0" indent="0">
              <a:buNone/>
            </a:pPr>
            <a:r>
              <a:rPr lang="en-US" sz="2400" i="0" u="none" strike="noStrike" baseline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Sales growth rate of 10.33 over 3 years has been observed.</a:t>
            </a:r>
          </a:p>
          <a:p>
            <a:r>
              <a:rPr lang="en-US" sz="2400" b="1" i="0" u="none" strike="noStrike" baseline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Sales Performance by Car Model</a:t>
            </a:r>
          </a:p>
          <a:p>
            <a:pPr marL="0" indent="0">
              <a:buNone/>
            </a:pPr>
            <a:r>
              <a:rPr lang="en-US" sz="2400" i="0" u="none" strike="noStrike" baseline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1992 Ferrari 360 Spider red is top performing product having total sale of $276.84K followed by </a:t>
            </a:r>
            <a:r>
              <a:rPr lang="en-IN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2001 Ferrari Enzo</a:t>
            </a:r>
            <a:r>
              <a:rPr lang="en-US" sz="2400" i="0" u="none" strike="noStrike" baseline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which has total sales of $190.76K.</a:t>
            </a:r>
            <a:endParaRPr lang="en-IN" sz="24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3112784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E8281C-C302-717B-5181-B477F6A339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0" i="0" dirty="0">
                <a:solidFill>
                  <a:schemeClr val="tx1"/>
                </a:solidFill>
                <a:effectLst/>
                <a:latin typeface="Söhne"/>
              </a:rPr>
              <a:t>Synopsis of Key Performance Metrics</a:t>
            </a:r>
            <a:br>
              <a:rPr lang="en-US" b="0" i="0" dirty="0">
                <a:solidFill>
                  <a:schemeClr val="tx1"/>
                </a:solidFill>
                <a:effectLst/>
                <a:latin typeface="Söhne"/>
              </a:rPr>
            </a:b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4856EB9-AAA8-A897-8694-1372E726397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IN" sz="240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New Customers 74</a:t>
            </a:r>
          </a:p>
          <a:p>
            <a:r>
              <a:rPr lang="en-US" sz="240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Newly acquired customers YTD goal : 109 (31.97 retained customers + 10% growth), and as we already have 74 new customers, we would need to acquire an additional 109 -74 = 35 new customers.</a:t>
            </a:r>
            <a:endParaRPr lang="en-I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1923892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F1E1C0-B86D-FF55-4E24-CE752DE91A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Revenue of current period</a:t>
            </a:r>
            <a:endParaRPr lang="en-IN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473D5A-DA9C-5F13-7FCC-2F2D0D8DD9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b="1" i="0" u="none" strike="noStrike" baseline="0" dirty="0">
                <a:solidFill>
                  <a:srgbClr val="181818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Compared to the previous year, 2005 saw a $8.76 M decrease in revenue.</a:t>
            </a:r>
            <a:endParaRPr lang="en-I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4158470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FA0BEA-3FA8-D0BC-1F67-7D47A96D4D9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25622" y="713042"/>
            <a:ext cx="7315200" cy="5120640"/>
          </a:xfrm>
        </p:spPr>
        <p:txBody>
          <a:bodyPr>
            <a:normAutofit/>
          </a:bodyPr>
          <a:lstStyle/>
          <a:p>
            <a:r>
              <a:rPr lang="en-US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With profit of 3.88M, Average daily Sales volume is 123.27 </a:t>
            </a:r>
            <a:br>
              <a:rPr lang="en-US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and customer retention of 31.97%</a:t>
            </a:r>
            <a:br>
              <a:rPr lang="en-US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br>
              <a:rPr lang="en-US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IN" sz="24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0168344-9896-5E7B-FA11-7773B8E2E9D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62437" y="3540062"/>
            <a:ext cx="6757988" cy="2471738"/>
          </a:xfrm>
          <a:prstGeom prst="rect">
            <a:avLst/>
          </a:prstGeom>
        </p:spPr>
      </p:pic>
      <p:pic>
        <p:nvPicPr>
          <p:cNvPr id="7" name="Graphic 6" descr="Car">
            <a:extLst>
              <a:ext uri="{FF2B5EF4-FFF2-40B4-BE49-F238E27FC236}">
                <a16:creationId xmlns:a16="http://schemas.microsoft.com/office/drawing/2014/main" id="{333B0CF6-90F2-34E0-48AE-142E35AEA44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51178" y="2816162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921699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FD88D6-493E-D8AF-D43B-477A024D83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0" i="0" dirty="0">
                <a:solidFill>
                  <a:schemeClr val="tx1"/>
                </a:solidFill>
                <a:effectLst/>
                <a:latin typeface="Söhne"/>
              </a:rPr>
              <a:t>Fresh Sales Targets</a:t>
            </a:r>
            <a:br>
              <a:rPr lang="en-US" b="0" i="0" dirty="0">
                <a:solidFill>
                  <a:schemeClr val="tx1"/>
                </a:solidFill>
                <a:effectLst/>
                <a:latin typeface="Söhne"/>
              </a:rPr>
            </a:b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3EEC48-BD42-FF53-9859-477E409C30C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IN" sz="2400" b="0" i="0" u="none" strike="noStrike" baseline="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IN" sz="2400" b="0" i="0" u="none" strike="noStrike" baseline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Sales target of 10~(</a:t>
            </a:r>
            <a:r>
              <a:rPr lang="en-US" sz="2400" b="0" i="0" u="none" strike="noStrike" baseline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Sales Target=Previous Year Revenue−Revenue Difference =</a:t>
            </a:r>
            <a:r>
              <a:rPr lang="en-IN" sz="2400" b="0" i="0" u="none" strike="noStrike" baseline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9.96), with </a:t>
            </a:r>
            <a:r>
              <a:rPr lang="en-US" sz="2400" b="0" i="0" u="none" strike="noStrike" baseline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target sales rate would be approximately 87.3%</a:t>
            </a:r>
            <a:r>
              <a:rPr lang="en-IN" sz="2400" b="0" i="0" u="none" strike="noStrike" baseline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by the end of the calendar year</a:t>
            </a:r>
          </a:p>
          <a:p>
            <a:r>
              <a:rPr lang="en-IN" sz="2400" b="0" i="0" u="none" strike="noStrike" baseline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Increase the customer base by acquiring 35 new customers by the end of year</a:t>
            </a:r>
          </a:p>
        </p:txBody>
      </p:sp>
    </p:spTree>
    <p:extLst>
      <p:ext uri="{BB962C8B-B14F-4D97-AF65-F5344CB8AC3E}">
        <p14:creationId xmlns:p14="http://schemas.microsoft.com/office/powerpoint/2010/main" val="1466862842"/>
      </p:ext>
    </p:extLst>
  </p:cSld>
  <p:clrMapOvr>
    <a:masterClrMapping/>
  </p:clrMapOvr>
</p:sld>
</file>

<file path=ppt/theme/theme1.xml><?xml version="1.0" encoding="utf-8"?>
<a:theme xmlns:a="http://schemas.openxmlformats.org/drawingml/2006/main" name="Frame">
  <a:themeElements>
    <a:clrScheme name="Frame">
      <a:dk1>
        <a:srgbClr val="000000"/>
      </a:dk1>
      <a:lt1>
        <a:srgbClr val="FFFFFF"/>
      </a:lt1>
      <a:dk2>
        <a:srgbClr val="545454"/>
      </a:dk2>
      <a:lt2>
        <a:srgbClr val="BFBFBF"/>
      </a:lt2>
      <a:accent1>
        <a:srgbClr val="40BAD2"/>
      </a:accent1>
      <a:accent2>
        <a:srgbClr val="FAB900"/>
      </a:accent2>
      <a:accent3>
        <a:srgbClr val="90BB23"/>
      </a:accent3>
      <a:accent4>
        <a:srgbClr val="EE7008"/>
      </a:accent4>
      <a:accent5>
        <a:srgbClr val="1AB39F"/>
      </a:accent5>
      <a:accent6>
        <a:srgbClr val="D5393D"/>
      </a:accent6>
      <a:hlink>
        <a:srgbClr val="90BB23"/>
      </a:hlink>
      <a:folHlink>
        <a:srgbClr val="EE7008"/>
      </a:folHlink>
    </a:clrScheme>
    <a:fontScheme name="Frame">
      <a:maj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Fram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5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2700" h="25400" prst="coolSlan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20000"/>
                <a:lumMod val="102000"/>
              </a:schemeClr>
            </a:gs>
            <a:gs pos="48000">
              <a:schemeClr val="phClr">
                <a:tint val="98000"/>
                <a:shade val="90000"/>
                <a:satMod val="110000"/>
                <a:lumMod val="103000"/>
              </a:schemeClr>
            </a:gs>
            <a:gs pos="100000">
              <a:schemeClr val="phClr">
                <a:tint val="98000"/>
                <a:shade val="80000"/>
                <a:satMod val="10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rame" id="{F226E7A2-7162-461C-9490-D27D9DC04E43}" vid="{629A0216-3BBD-45C0-B63F-2683BEA18F60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TM03457475[[fn=Frame]]</Template>
  <TotalTime>310</TotalTime>
  <Words>272</Words>
  <Application>Microsoft Office PowerPoint</Application>
  <PresentationFormat>Widescreen</PresentationFormat>
  <Paragraphs>30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8" baseType="lpstr">
      <vt:lpstr>Arial</vt:lpstr>
      <vt:lpstr>Corbel</vt:lpstr>
      <vt:lpstr>Söhne</vt:lpstr>
      <vt:lpstr>Times New Roman</vt:lpstr>
      <vt:lpstr>Wingdings 2</vt:lpstr>
      <vt:lpstr>Frame</vt:lpstr>
      <vt:lpstr>Extracting valuable knowledge from Axon's data on car sales.</vt:lpstr>
      <vt:lpstr>Agenda</vt:lpstr>
      <vt:lpstr>PowerPoint Presentation</vt:lpstr>
      <vt:lpstr>Overview of Sales Operations </vt:lpstr>
      <vt:lpstr>PowerPoint Presentation</vt:lpstr>
      <vt:lpstr>Synopsis of Key Performance Metrics </vt:lpstr>
      <vt:lpstr>Revenue of current period</vt:lpstr>
      <vt:lpstr>PowerPoint Presentation</vt:lpstr>
      <vt:lpstr>Fresh Sales Targets </vt:lpstr>
      <vt:lpstr>Upcoming steps</vt:lpstr>
      <vt:lpstr>Sales team helping company to reach goals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Extracting valuable knowledge from Axon's data on car sales.</dc:title>
  <dc:creator>T G Nithya</dc:creator>
  <cp:lastModifiedBy>T G Nithya</cp:lastModifiedBy>
  <cp:revision>4</cp:revision>
  <dcterms:created xsi:type="dcterms:W3CDTF">2023-11-04T11:42:48Z</dcterms:created>
  <dcterms:modified xsi:type="dcterms:W3CDTF">2023-11-04T16:53:29Z</dcterms:modified>
</cp:coreProperties>
</file>

<file path=docProps/thumbnail.jpeg>
</file>